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58" r:id="rId4"/>
    <p:sldId id="261" r:id="rId5"/>
    <p:sldId id="259" r:id="rId6"/>
    <p:sldId id="267" r:id="rId7"/>
    <p:sldId id="260" r:id="rId8"/>
    <p:sldId id="263" r:id="rId9"/>
    <p:sldId id="264" r:id="rId10"/>
    <p:sldId id="262" r:id="rId11"/>
    <p:sldId id="265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530"/>
    <a:srgbClr val="FCF7E0"/>
    <a:srgbClr val="E9E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77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7144-D953-6A4F-822E-E93BC826832F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FE4BB-8C55-BE44-9A2D-F4001BC658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6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9532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021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50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91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97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87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08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0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5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07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77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1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46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30F9-1224-1C41-934B-F557196449AE}" type="datetimeFigureOut">
              <a:rPr lang="es-ES" smtClean="0"/>
              <a:t>04/05/2015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C46-86AA-B940-BBF4-0EC0F23FBB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94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 rot="-2211797">
            <a:off x="7439548" y="3976996"/>
            <a:ext cx="1041659" cy="64560"/>
          </a:xfrm>
          <a:prstGeom prst="rect">
            <a:avLst/>
          </a:prstGeom>
          <a:solidFill>
            <a:srgbClr val="37C39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/>
          <p:nvPr/>
        </p:nvSpPr>
        <p:spPr>
          <a:xfrm rot="-2212193">
            <a:off x="6839324" y="5598737"/>
            <a:ext cx="2142000" cy="10456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/>
          <p:nvPr/>
        </p:nvSpPr>
        <p:spPr>
          <a:xfrm rot="-2212023">
            <a:off x="5001470" y="5896819"/>
            <a:ext cx="1211580" cy="196880"/>
          </a:xfrm>
          <a:prstGeom prst="rect">
            <a:avLst/>
          </a:prstGeom>
          <a:solidFill>
            <a:srgbClr val="D04CB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/>
          <p:nvPr/>
        </p:nvSpPr>
        <p:spPr>
          <a:xfrm rot="-2212114">
            <a:off x="5270564" y="4599901"/>
            <a:ext cx="2605080" cy="76560"/>
          </a:xfrm>
          <a:prstGeom prst="rect">
            <a:avLst/>
          </a:prstGeom>
          <a:solidFill>
            <a:srgbClr val="FF5C5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 rot="-2212545">
            <a:off x="7841858" y="2428676"/>
            <a:ext cx="586919" cy="54000"/>
          </a:xfrm>
          <a:prstGeom prst="rect">
            <a:avLst/>
          </a:prstGeom>
          <a:solidFill>
            <a:srgbClr val="089EC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01659" y="2254239"/>
            <a:ext cx="4562066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9600" b="1" spc="-150">
                <a:solidFill>
                  <a:srgbClr val="FFFFFF"/>
                </a:solidFill>
              </a:rPr>
              <a:t>Chile</a:t>
            </a:r>
          </a:p>
          <a:p>
            <a:pPr>
              <a:lnSpc>
                <a:spcPct val="70000"/>
              </a:lnSpc>
            </a:pPr>
            <a:r>
              <a:rPr lang="es-ES" sz="9600" spc="-150">
                <a:solidFill>
                  <a:srgbClr val="FFFFFF"/>
                </a:solidFill>
              </a:rPr>
              <a:t>en</a:t>
            </a:r>
            <a:r>
              <a:rPr lang="es-ES" sz="9600" b="1" spc="-150">
                <a:solidFill>
                  <a:srgbClr val="FFFFFF"/>
                </a:solidFill>
              </a:rPr>
              <a:t> OGP</a:t>
            </a:r>
          </a:p>
        </p:txBody>
      </p:sp>
    </p:spTree>
    <p:extLst>
      <p:ext uri="{BB962C8B-B14F-4D97-AF65-F5344CB8AC3E}">
        <p14:creationId xmlns:p14="http://schemas.microsoft.com/office/powerpoint/2010/main" val="11308306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1658" y="1600200"/>
            <a:ext cx="6417913" cy="4452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100" dirty="0"/>
              <a:t>Implementación de la </a:t>
            </a:r>
            <a:r>
              <a:rPr lang="es-ES" sz="2100" b="1" dirty="0"/>
              <a:t>Ley de Lobby</a:t>
            </a:r>
            <a:r>
              <a:rPr lang="es-ES" sz="2100" dirty="0"/>
              <a:t>.</a:t>
            </a:r>
          </a:p>
          <a:p>
            <a:pPr marL="0" indent="0">
              <a:buNone/>
            </a:pPr>
            <a:endParaRPr lang="es-ES" sz="2100" dirty="0" smtClean="0"/>
          </a:p>
          <a:p>
            <a:pPr marL="0" indent="0">
              <a:buNone/>
            </a:pPr>
            <a:r>
              <a:rPr lang="es-ES" sz="2100" dirty="0"/>
              <a:t>Proceso de seguimiento de los </a:t>
            </a:r>
            <a:r>
              <a:rPr lang="es-ES" sz="2100" b="1" dirty="0" smtClean="0"/>
              <a:t>compromisos presidenciales</a:t>
            </a:r>
            <a:r>
              <a:rPr lang="es-ES" sz="2100" dirty="0"/>
              <a:t>.</a:t>
            </a:r>
            <a:br>
              <a:rPr lang="es-ES" sz="2100" dirty="0"/>
            </a:br>
            <a:endParaRPr lang="es-ES" sz="2100" dirty="0"/>
          </a:p>
          <a:p>
            <a:pPr marL="0" indent="0">
              <a:buNone/>
            </a:pPr>
            <a:r>
              <a:rPr lang="es-ES" sz="2100" dirty="0"/>
              <a:t>Estrategia de </a:t>
            </a:r>
            <a:r>
              <a:rPr lang="es-ES" sz="2100" b="1" dirty="0"/>
              <a:t>Datos Abiertos </a:t>
            </a:r>
            <a:r>
              <a:rPr lang="es-ES" sz="2100" dirty="0"/>
              <a:t>y reutilización.</a:t>
            </a:r>
          </a:p>
          <a:p>
            <a:pPr marL="0" indent="0">
              <a:buNone/>
            </a:pPr>
            <a:endParaRPr lang="es-ES" sz="2100" dirty="0"/>
          </a:p>
          <a:p>
            <a:pPr marL="0" indent="0">
              <a:buNone/>
            </a:pPr>
            <a:r>
              <a:rPr lang="es-ES" sz="2100" dirty="0" smtClean="0"/>
              <a:t>Modelo de Gestión de Transparencia Municipal.</a:t>
            </a:r>
            <a:br>
              <a:rPr lang="es-ES" sz="2100" dirty="0" smtClean="0"/>
            </a:br>
            <a:endParaRPr lang="es-ES" sz="2100" dirty="0" smtClean="0"/>
          </a:p>
          <a:p>
            <a:pPr marL="0" indent="0">
              <a:buNone/>
            </a:pPr>
            <a:r>
              <a:rPr lang="es-ES" sz="2100" dirty="0" smtClean="0"/>
              <a:t>Portal de Transparencia.</a:t>
            </a:r>
            <a:br>
              <a:rPr lang="es-ES" sz="2100" dirty="0" smtClean="0"/>
            </a:br>
            <a:endParaRPr lang="es-ES" sz="2100" dirty="0" smtClean="0"/>
          </a:p>
          <a:p>
            <a:pPr marL="0" indent="0">
              <a:buNone/>
            </a:pPr>
            <a:r>
              <a:rPr lang="es-ES" sz="2000" dirty="0" smtClean="0"/>
              <a:t>Fortalecimiento </a:t>
            </a:r>
            <a:r>
              <a:rPr lang="es-ES" sz="2000" dirty="0"/>
              <a:t>de la Democracia Ambiental.</a:t>
            </a:r>
          </a:p>
          <a:p>
            <a:pPr marL="0" indent="0">
              <a:buNone/>
            </a:pPr>
            <a:endParaRPr lang="es-ES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401660" y="396325"/>
            <a:ext cx="6417911" cy="87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2800" b="1" spc="-150" dirty="0"/>
              <a:t>Segundo Plan de Acción</a:t>
            </a:r>
          </a:p>
          <a:p>
            <a:pPr algn="l">
              <a:lnSpc>
                <a:spcPct val="80000"/>
              </a:lnSpc>
            </a:pPr>
            <a:r>
              <a:rPr lang="es-ES" sz="2800" spc="-150" dirty="0" smtClean="0"/>
              <a:t>Transparencia</a:t>
            </a:r>
            <a:endParaRPr lang="es-ES" sz="2800" spc="-150" dirty="0"/>
          </a:p>
        </p:txBody>
      </p:sp>
      <p:pic>
        <p:nvPicPr>
          <p:cNvPr id="6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Conector recto 7"/>
          <p:cNvCxnSpPr/>
          <p:nvPr/>
        </p:nvCxnSpPr>
        <p:spPr>
          <a:xfrm>
            <a:off x="1403648" y="2204864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1401658" y="3144792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403648" y="3880239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403648" y="4609837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403648" y="5402487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403648" y="5412201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8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01660" y="1082186"/>
            <a:ext cx="64179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4800" b="1" spc="-150" dirty="0" smtClean="0">
                <a:latin typeface="Arial"/>
                <a:cs typeface="Arial"/>
              </a:rPr>
              <a:t>Portal de</a:t>
            </a:r>
          </a:p>
          <a:p>
            <a:pPr algn="l">
              <a:lnSpc>
                <a:spcPct val="80000"/>
              </a:lnSpc>
            </a:pPr>
            <a:r>
              <a:rPr lang="es-ES" sz="4800" b="1" spc="-150" dirty="0" smtClean="0">
                <a:latin typeface="Arial"/>
                <a:cs typeface="Arial"/>
              </a:rPr>
              <a:t>Datos Públicos</a:t>
            </a:r>
            <a:endParaRPr lang="es-ES" sz="4800" b="1" spc="-150" dirty="0">
              <a:latin typeface="Arial"/>
              <a:cs typeface="Arial"/>
            </a:endParaRPr>
          </a:p>
        </p:txBody>
      </p:sp>
      <p:pic>
        <p:nvPicPr>
          <p:cNvPr id="7" name="Imagen 6" descr="Captura de pantalla 2014-09-29 a la(s) 17.21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8" y="6727897"/>
            <a:ext cx="8860104" cy="6858000"/>
          </a:xfrm>
          <a:prstGeom prst="rect">
            <a:avLst/>
          </a:prstGeom>
        </p:spPr>
      </p:pic>
      <p:pic>
        <p:nvPicPr>
          <p:cNvPr id="9" name="Imagen 8" descr="Captura de pantalla 2014-09-29 a la(s) 17.21.3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27977" r="7112" b="36453"/>
          <a:stretch/>
        </p:blipFill>
        <p:spPr>
          <a:xfrm>
            <a:off x="470936" y="3186453"/>
            <a:ext cx="7965561" cy="2692341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1401660" y="2661013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648E-6 -7.47166E-7 L 2.53648E-6 -0.732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53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46" y="2726225"/>
            <a:ext cx="5342306" cy="140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1320011" y="5849041"/>
            <a:ext cx="646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7 al 10 de Septiembre 2015</a:t>
            </a:r>
          </a:p>
          <a:p>
            <a:r>
              <a:rPr lang="es-ES" b="1" dirty="0" smtClean="0">
                <a:solidFill>
                  <a:schemeClr val="bg1"/>
                </a:solidFill>
                <a:latin typeface="Arial Rounded MT Bold"/>
                <a:cs typeface="Arial Rounded MT Bold"/>
              </a:rPr>
              <a:t>Centro Cultural Gabriela Mistral</a:t>
            </a:r>
            <a:endParaRPr lang="es-ES" b="1" dirty="0">
              <a:solidFill>
                <a:schemeClr val="bg1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284949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1660" y="274638"/>
            <a:ext cx="6417911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spc="-150" dirty="0" smtClean="0"/>
              <a:t>Alianza para el Gobierno Abierto</a:t>
            </a:r>
            <a:endParaRPr lang="es-ES" sz="2800" b="1" spc="-15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1660" y="1600200"/>
            <a:ext cx="6417911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Nace en </a:t>
            </a:r>
            <a:r>
              <a:rPr lang="es-ES" sz="2400" b="1" dirty="0"/>
              <a:t>s</a:t>
            </a:r>
            <a:r>
              <a:rPr lang="es-ES" sz="2400" b="1" dirty="0" smtClean="0"/>
              <a:t>eptiembre de</a:t>
            </a:r>
            <a:r>
              <a:rPr lang="es-ES" sz="2400" dirty="0" smtClean="0"/>
              <a:t> </a:t>
            </a:r>
            <a:r>
              <a:rPr lang="es-ES" sz="2400" b="1" dirty="0" smtClean="0"/>
              <a:t>2011 </a:t>
            </a:r>
            <a:r>
              <a:rPr lang="es-ES" sz="2400" dirty="0" smtClean="0"/>
              <a:t>con 8 países fundadores: Brasil, Indonesia, México, Noruega, Filipinas, Sudáfrica, Estados Unidos, Inglaterra.</a:t>
            </a:r>
          </a:p>
          <a:p>
            <a:r>
              <a:rPr lang="es-ES" sz="2400" dirty="0" smtClean="0"/>
              <a:t>Se trabaja por </a:t>
            </a:r>
            <a:r>
              <a:rPr lang="es-ES" sz="2400" b="1" dirty="0" smtClean="0"/>
              <a:t>Planes de Acción</a:t>
            </a:r>
            <a:r>
              <a:rPr lang="es-ES" sz="2400" dirty="0" smtClean="0"/>
              <a:t>, creados junto a la sociedad civil, en base a tres pilares: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_tradnl" sz="2400" b="1" dirty="0" smtClean="0">
                <a:solidFill>
                  <a:srgbClr val="ED6530"/>
                </a:solidFill>
              </a:rPr>
              <a:t>TRANSPARENCIA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_tradnl" sz="2400" b="1" dirty="0" smtClean="0">
                <a:solidFill>
                  <a:srgbClr val="ED6530"/>
                </a:solidFill>
              </a:rPr>
              <a:t>COLABORACIÓN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_tradnl" sz="2400" b="1" dirty="0" smtClean="0">
                <a:solidFill>
                  <a:srgbClr val="ED6530"/>
                </a:solidFill>
              </a:rPr>
              <a:t>PARTICIPACIÓN. </a:t>
            </a:r>
            <a:endParaRPr lang="es-CL" sz="2400" b="1" dirty="0" smtClean="0">
              <a:solidFill>
                <a:srgbClr val="ED6530"/>
              </a:solidFill>
            </a:endParaRPr>
          </a:p>
          <a:p>
            <a:endParaRPr lang="es-ES" sz="2800" dirty="0" smtClean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4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2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1660" y="1600200"/>
            <a:ext cx="641791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Chile ingresa en el año </a:t>
            </a:r>
            <a:r>
              <a:rPr lang="es-ES" sz="2400" b="1" dirty="0" smtClean="0"/>
              <a:t>2012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r>
              <a:rPr lang="es-ES" sz="2400" dirty="0" smtClean="0"/>
              <a:t>Actualmente </a:t>
            </a:r>
            <a:r>
              <a:rPr lang="es-ES" sz="2400" b="1" dirty="0" smtClean="0">
                <a:solidFill>
                  <a:srgbClr val="FF6600"/>
                </a:solidFill>
              </a:rPr>
              <a:t>64</a:t>
            </a:r>
            <a:r>
              <a:rPr lang="es-ES" sz="2400" b="1" dirty="0" smtClean="0"/>
              <a:t> </a:t>
            </a:r>
            <a:r>
              <a:rPr lang="es-ES" sz="2400" b="1" dirty="0" smtClean="0">
                <a:solidFill>
                  <a:srgbClr val="FF6600"/>
                </a:solidFill>
              </a:rPr>
              <a:t>países miembros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60" y="2852795"/>
            <a:ext cx="6558444" cy="340454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01659" y="274638"/>
            <a:ext cx="6417911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spc="-150" dirty="0" smtClean="0"/>
              <a:t>Alianza para el Gobierno Abierto</a:t>
            </a:r>
            <a:endParaRPr lang="es-ES" sz="2800" b="1" spc="-150" dirty="0"/>
          </a:p>
        </p:txBody>
      </p:sp>
      <p:pic>
        <p:nvPicPr>
          <p:cNvPr id="6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858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6479" y="1600200"/>
            <a:ext cx="6776357" cy="831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400" dirty="0"/>
              <a:t>La Mesa de OGP </a:t>
            </a:r>
            <a:r>
              <a:rPr lang="es-CL" sz="2400" dirty="0" smtClean="0"/>
              <a:t>Chile acuerda </a:t>
            </a:r>
            <a:r>
              <a:rPr lang="es-CL" sz="2400" dirty="0"/>
              <a:t>que </a:t>
            </a:r>
            <a:endParaRPr lang="es-CL" sz="2400" dirty="0" smtClean="0"/>
          </a:p>
          <a:p>
            <a:pPr marL="0" indent="0" algn="ctr">
              <a:buNone/>
            </a:pPr>
            <a:r>
              <a:rPr lang="es-CL" sz="2400" dirty="0" smtClean="0"/>
              <a:t>los </a:t>
            </a:r>
            <a:r>
              <a:rPr lang="es-CL" sz="2400" dirty="0"/>
              <a:t>pilares de trabajo </a:t>
            </a:r>
            <a:r>
              <a:rPr lang="es-CL" sz="2400" dirty="0" smtClean="0"/>
              <a:t>serán:</a:t>
            </a:r>
            <a:endParaRPr lang="es-ES" sz="24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01660" y="274638"/>
            <a:ext cx="6417911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spc="-150" dirty="0" smtClean="0"/>
              <a:t>Gobierno Abierto para Chile</a:t>
            </a:r>
            <a:endParaRPr lang="es-ES" sz="2800" b="1" spc="-150" dirty="0"/>
          </a:p>
        </p:txBody>
      </p:sp>
      <p:pic>
        <p:nvPicPr>
          <p:cNvPr id="6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Agrupar 14"/>
          <p:cNvGrpSpPr/>
          <p:nvPr/>
        </p:nvGrpSpPr>
        <p:grpSpPr>
          <a:xfrm>
            <a:off x="729271" y="2960616"/>
            <a:ext cx="2198560" cy="3897385"/>
            <a:chOff x="683568" y="2960616"/>
            <a:chExt cx="2198560" cy="3897385"/>
          </a:xfrm>
        </p:grpSpPr>
        <p:sp>
          <p:nvSpPr>
            <p:cNvPr id="8" name="CuadroTexto 7"/>
            <p:cNvSpPr txBox="1"/>
            <p:nvPr/>
          </p:nvSpPr>
          <p:spPr>
            <a:xfrm>
              <a:off x="683568" y="2960616"/>
              <a:ext cx="2198560" cy="982734"/>
            </a:xfrm>
            <a:prstGeom prst="rect">
              <a:avLst/>
            </a:prstGeom>
            <a:solidFill>
              <a:srgbClr val="FF6600"/>
            </a:solidFill>
          </p:spPr>
          <p:txBody>
            <a:bodyPr wrap="none" lIns="180000" tIns="93600" rIns="180000" bIns="327600" rtlCol="0">
              <a:noAutofit/>
            </a:bodyPr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Participación</a:t>
              </a:r>
            </a:p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Ciudadana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683568" y="3943351"/>
              <a:ext cx="2198560" cy="29146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3277437" y="2960616"/>
            <a:ext cx="2358812" cy="3897384"/>
            <a:chOff x="3234691" y="2960616"/>
            <a:chExt cx="2358812" cy="3897384"/>
          </a:xfrm>
        </p:grpSpPr>
        <p:sp>
          <p:nvSpPr>
            <p:cNvPr id="9" name="CuadroTexto 8"/>
            <p:cNvSpPr txBox="1"/>
            <p:nvPr/>
          </p:nvSpPr>
          <p:spPr>
            <a:xfrm>
              <a:off x="3234691" y="2960616"/>
              <a:ext cx="2358812" cy="982735"/>
            </a:xfrm>
            <a:prstGeom prst="rect">
              <a:avLst/>
            </a:prstGeom>
            <a:solidFill>
              <a:srgbClr val="FF6600"/>
            </a:solidFill>
          </p:spPr>
          <p:txBody>
            <a:bodyPr wrap="none" lIns="180000" tIns="93600" rIns="180000" bIns="327600" rtlCol="0">
              <a:no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</a:rPr>
                <a:t>Transparencia </a:t>
              </a:r>
              <a:endParaRPr lang="es-E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3234691" y="3943350"/>
              <a:ext cx="2358812" cy="29146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5985855" y="2960616"/>
            <a:ext cx="2428874" cy="3897384"/>
            <a:chOff x="5940152" y="2960616"/>
            <a:chExt cx="2428874" cy="3897384"/>
          </a:xfrm>
        </p:grpSpPr>
        <p:sp>
          <p:nvSpPr>
            <p:cNvPr id="10" name="CuadroTexto 9"/>
            <p:cNvSpPr txBox="1"/>
            <p:nvPr/>
          </p:nvSpPr>
          <p:spPr>
            <a:xfrm>
              <a:off x="5940152" y="2960616"/>
              <a:ext cx="2428874" cy="901091"/>
            </a:xfrm>
            <a:prstGeom prst="rect">
              <a:avLst/>
            </a:prstGeom>
            <a:solidFill>
              <a:srgbClr val="FF6600"/>
            </a:solidFill>
          </p:spPr>
          <p:txBody>
            <a:bodyPr wrap="none" lIns="180000" tIns="93600" rIns="180000" bIns="327600" rtlCol="0">
              <a:noAutofit/>
            </a:bodyPr>
            <a:lstStyle/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Modernización</a:t>
              </a:r>
            </a:p>
            <a:p>
              <a:pPr algn="ctr"/>
              <a:r>
                <a:rPr lang="es-ES" sz="2400" b="1" dirty="0" smtClean="0">
                  <a:solidFill>
                    <a:schemeClr val="bg1"/>
                  </a:solidFill>
                </a:rPr>
                <a:t>del Estado </a:t>
              </a:r>
              <a:endParaRPr lang="es-E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940152" y="3861707"/>
              <a:ext cx="2428874" cy="299629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905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1658" y="1600200"/>
            <a:ext cx="641791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19</a:t>
            </a:r>
            <a:r>
              <a:rPr lang="es-ES" dirty="0" smtClean="0"/>
              <a:t> </a:t>
            </a:r>
            <a:r>
              <a:rPr lang="es-ES" sz="2400" dirty="0" smtClean="0"/>
              <a:t>de Compromisos</a:t>
            </a:r>
            <a:br>
              <a:rPr lang="es-ES" sz="2400" dirty="0" smtClean="0"/>
            </a:br>
            <a:endParaRPr lang="es-ES" sz="2400" dirty="0" smtClean="0"/>
          </a:p>
          <a:p>
            <a:pPr marL="0" indent="0">
              <a:buNone/>
            </a:pPr>
            <a:r>
              <a:rPr lang="es-ES" sz="2400" b="1" dirty="0" smtClean="0"/>
              <a:t>Destacados</a:t>
            </a:r>
            <a:r>
              <a:rPr lang="es-ES" sz="2400" dirty="0" smtClean="0"/>
              <a:t>: Chile Atiende, Identidad Digital y Portal de Transparencia.</a:t>
            </a:r>
            <a:br>
              <a:rPr lang="es-ES" sz="2400" dirty="0" smtClean="0"/>
            </a:br>
            <a:r>
              <a:rPr lang="es-ES" sz="2400" dirty="0" smtClean="0"/>
              <a:t> </a:t>
            </a:r>
          </a:p>
          <a:p>
            <a:pPr marL="0" indent="0">
              <a:buNone/>
            </a:pPr>
            <a:r>
              <a:rPr lang="es-ES" sz="2400" b="1" dirty="0" smtClean="0"/>
              <a:t>Constituyen la Mesa de OGP Chile:</a:t>
            </a: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Representantes del Poder Ejecutivo, Contraloría, Congreso Nacional, Organizaciones de la Sociedad Civil y CEPAL.</a:t>
            </a:r>
            <a:endParaRPr lang="es-ES" sz="24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401660" y="274638"/>
            <a:ext cx="6417911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spc="-150" dirty="0" smtClean="0"/>
              <a:t>Primer Plan de Acción de Chile</a:t>
            </a:r>
            <a:endParaRPr lang="es-ES" sz="2800" b="1" spc="-150" dirty="0"/>
          </a:p>
        </p:txBody>
      </p:sp>
      <p:pic>
        <p:nvPicPr>
          <p:cNvPr id="10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Conector recto 11"/>
          <p:cNvCxnSpPr/>
          <p:nvPr/>
        </p:nvCxnSpPr>
        <p:spPr>
          <a:xfrm>
            <a:off x="1401660" y="2264688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401660" y="3390611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1401660" y="5759555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70A0-C193-441B-B873-7E6FD1CCA719}" type="slidenum">
              <a:rPr lang="es-CL" smtClean="0"/>
              <a:pPr/>
              <a:t>6</a:t>
            </a:fld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024" t="8057" r="22070" b="5952"/>
          <a:stretch/>
        </p:blipFill>
        <p:spPr bwMode="auto">
          <a:xfrm>
            <a:off x="6429388" y="2430731"/>
            <a:ext cx="2245516" cy="28656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11 CuadroTexto"/>
          <p:cNvSpPr txBox="1"/>
          <p:nvPr/>
        </p:nvSpPr>
        <p:spPr>
          <a:xfrm>
            <a:off x="2590800" y="1500174"/>
            <a:ext cx="196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latin typeface="+mj-lt"/>
                <a:cs typeface="Verdana"/>
              </a:rPr>
              <a:t>Cumbre de Londres 2013</a:t>
            </a:r>
          </a:p>
        </p:txBody>
      </p:sp>
      <p:cxnSp>
        <p:nvCxnSpPr>
          <p:cNvPr id="14" name="13 Conector recto de flecha"/>
          <p:cNvCxnSpPr>
            <a:endCxn id="12" idx="2"/>
          </p:cNvCxnSpPr>
          <p:nvPr/>
        </p:nvCxnSpPr>
        <p:spPr>
          <a:xfrm rot="5400000" flipH="1" flipV="1">
            <a:off x="2179724" y="3537856"/>
            <a:ext cx="2783494" cy="793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Flecha izquierda"/>
          <p:cNvSpPr/>
          <p:nvPr/>
        </p:nvSpPr>
        <p:spPr>
          <a:xfrm>
            <a:off x="974310" y="3143247"/>
            <a:ext cx="2500330" cy="1143008"/>
          </a:xfrm>
          <a:prstGeom prst="leftArrow">
            <a:avLst>
              <a:gd name="adj1" fmla="val 100000"/>
              <a:gd name="adj2" fmla="val 366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spc="-150" dirty="0" smtClean="0"/>
              <a:t>1° Fase</a:t>
            </a:r>
            <a:endParaRPr lang="es-CL" sz="2400" b="1" spc="-15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571604" y="491600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Mesas Territoriales</a:t>
            </a:r>
          </a:p>
          <a:p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Consulta Pública</a:t>
            </a:r>
          </a:p>
          <a:p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Mesa Permanente OGP</a:t>
            </a:r>
            <a:endParaRPr lang="es-C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86182" y="4916003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Cambio de Contexto</a:t>
            </a:r>
          </a:p>
          <a:p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Ampliación Mesa Permanente OGP</a:t>
            </a:r>
          </a:p>
          <a:p>
            <a:r>
              <a:rPr lang="es-CL" sz="1200" dirty="0" smtClean="0">
                <a:solidFill>
                  <a:schemeClr val="bg1">
                    <a:lumMod val="50000"/>
                  </a:schemeClr>
                </a:solidFill>
              </a:rPr>
              <a:t>Redefinición de los Compromisos</a:t>
            </a:r>
            <a:endParaRPr lang="es-C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401660" y="396325"/>
            <a:ext cx="6417911" cy="94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2800" b="1" spc="-150" dirty="0" smtClean="0"/>
              <a:t>Segundo Plan </a:t>
            </a:r>
            <a:r>
              <a:rPr lang="es-ES" sz="2800" b="1" spc="-150" dirty="0"/>
              <a:t>de Acción</a:t>
            </a:r>
            <a:r>
              <a:rPr lang="es-ES" sz="2800" b="1" spc="-150" dirty="0" smtClean="0"/>
              <a:t>,</a:t>
            </a:r>
            <a:r>
              <a:rPr lang="es-ES" sz="2800" b="1" spc="-150" dirty="0"/>
              <a:t/>
            </a:r>
            <a:br>
              <a:rPr lang="es-ES" sz="2800" b="1" spc="-150" dirty="0"/>
            </a:br>
            <a:r>
              <a:rPr lang="es-ES" sz="2800" spc="-150" dirty="0" smtClean="0"/>
              <a:t>Proceso de formación 2014 / 2016</a:t>
            </a:r>
            <a:endParaRPr lang="es-ES" sz="2800" spc="-150" dirty="0"/>
          </a:p>
        </p:txBody>
      </p:sp>
      <p:pic>
        <p:nvPicPr>
          <p:cNvPr id="1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18 Flecha izquierda"/>
          <p:cNvSpPr/>
          <p:nvPr/>
        </p:nvSpPr>
        <p:spPr>
          <a:xfrm flipH="1">
            <a:off x="3667465" y="3143247"/>
            <a:ext cx="2500330" cy="1143008"/>
          </a:xfrm>
          <a:prstGeom prst="leftArrow">
            <a:avLst>
              <a:gd name="adj1" fmla="val 100000"/>
              <a:gd name="adj2" fmla="val 366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spc="-150" dirty="0" smtClean="0"/>
              <a:t>2º Fase</a:t>
            </a:r>
            <a:endParaRPr lang="es-CL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11257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7300" y="1600200"/>
            <a:ext cx="4188279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En julio de 2014, luego de gran trabajo del Gobierno y la Mesa de OGP, se presenta el Plan de Acción de Chile </a:t>
            </a:r>
            <a:r>
              <a:rPr lang="es-ES" sz="2400" b="1" dirty="0" smtClean="0"/>
              <a:t>2014-2016</a:t>
            </a:r>
            <a:r>
              <a:rPr lang="es-ES" sz="2400" dirty="0" smtClean="0"/>
              <a:t>. </a:t>
            </a:r>
          </a:p>
          <a:p>
            <a:endParaRPr lang="es-ES" sz="2400" dirty="0" smtClean="0"/>
          </a:p>
          <a:p>
            <a:r>
              <a:rPr lang="es-ES" sz="2400" b="1" dirty="0" smtClean="0"/>
              <a:t>12 compromisos, </a:t>
            </a:r>
            <a:r>
              <a:rPr lang="es-ES" sz="2400" dirty="0" smtClean="0"/>
              <a:t>que responden a los tres pilares de Gobierno Abierto de Chile</a:t>
            </a:r>
            <a:endParaRPr lang="es-ES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01660" y="396325"/>
            <a:ext cx="6417911" cy="87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2800" b="1" spc="-150" dirty="0"/>
              <a:t>Segundo Plan de Acción de Chile</a:t>
            </a:r>
            <a:endParaRPr lang="es-ES" sz="2800" spc="-150" dirty="0"/>
          </a:p>
        </p:txBody>
      </p:sp>
      <p:pic>
        <p:nvPicPr>
          <p:cNvPr id="5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Agrupar 14"/>
          <p:cNvGrpSpPr/>
          <p:nvPr/>
        </p:nvGrpSpPr>
        <p:grpSpPr>
          <a:xfrm>
            <a:off x="5605407" y="1925522"/>
            <a:ext cx="1789228" cy="1789228"/>
            <a:chOff x="2153386" y="0"/>
            <a:chExt cx="1789228" cy="1789228"/>
          </a:xfrm>
        </p:grpSpPr>
        <p:sp>
          <p:nvSpPr>
            <p:cNvPr id="11" name="Triángulo isósceles 24"/>
            <p:cNvSpPr/>
            <p:nvPr/>
          </p:nvSpPr>
          <p:spPr>
            <a:xfrm>
              <a:off x="2153386" y="0"/>
              <a:ext cx="1789228" cy="17892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riángulo isósceles 4"/>
            <p:cNvSpPr/>
            <p:nvPr/>
          </p:nvSpPr>
          <p:spPr>
            <a:xfrm>
              <a:off x="2600693" y="894614"/>
              <a:ext cx="894614" cy="894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dirty="0"/>
                <a:t>3</a:t>
              </a:r>
              <a:r>
                <a:rPr lang="es-CL" sz="1000" b="1" kern="1200" dirty="0" smtClean="0">
                  <a:latin typeface="+mn-lt"/>
                </a:rPr>
                <a:t>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kern="1200" dirty="0" smtClean="0">
                  <a:latin typeface="+mn-lt"/>
                </a:rPr>
                <a:t>Participación Ciudadana</a:t>
              </a:r>
              <a:endParaRPr lang="es-CL" sz="1000" b="1" kern="1200" dirty="0">
                <a:latin typeface="+mn-lt"/>
              </a:endParaRPr>
            </a:p>
          </p:txBody>
        </p:sp>
      </p:grpSp>
      <p:grpSp>
        <p:nvGrpSpPr>
          <p:cNvPr id="13" name="Agrupar 15"/>
          <p:cNvGrpSpPr/>
          <p:nvPr/>
        </p:nvGrpSpPr>
        <p:grpSpPr>
          <a:xfrm>
            <a:off x="4710793" y="3714750"/>
            <a:ext cx="1789228" cy="1789228"/>
            <a:chOff x="1258772" y="1789228"/>
            <a:chExt cx="1789228" cy="1789228"/>
          </a:xfrm>
        </p:grpSpPr>
        <p:sp>
          <p:nvSpPr>
            <p:cNvPr id="14" name="Triángulo isósceles 22"/>
            <p:cNvSpPr/>
            <p:nvPr/>
          </p:nvSpPr>
          <p:spPr>
            <a:xfrm>
              <a:off x="1258772" y="1789228"/>
              <a:ext cx="1789228" cy="1789228"/>
            </a:xfrm>
            <a:prstGeom prst="triangle">
              <a:avLst/>
            </a:prstGeom>
            <a:solidFill>
              <a:srgbClr val="FF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3750089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riángulo isósceles 6"/>
            <p:cNvSpPr/>
            <p:nvPr/>
          </p:nvSpPr>
          <p:spPr>
            <a:xfrm>
              <a:off x="1706079" y="2683842"/>
              <a:ext cx="974528" cy="894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dirty="0"/>
                <a:t>6</a:t>
              </a:r>
              <a:endParaRPr lang="es-CL" sz="1000" b="1" kern="1200" dirty="0" smtClean="0">
                <a:latin typeface="+mn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kern="1200" dirty="0" smtClean="0">
                  <a:latin typeface="+mn-lt"/>
                </a:rPr>
                <a:t>Transparencia</a:t>
              </a:r>
              <a:endParaRPr lang="es-CL" sz="1000" b="1" kern="1200" dirty="0">
                <a:latin typeface="+mn-lt"/>
              </a:endParaRPr>
            </a:p>
          </p:txBody>
        </p:sp>
      </p:grpSp>
      <p:grpSp>
        <p:nvGrpSpPr>
          <p:cNvPr id="16" name="Agrupar 16"/>
          <p:cNvGrpSpPr/>
          <p:nvPr/>
        </p:nvGrpSpPr>
        <p:grpSpPr>
          <a:xfrm>
            <a:off x="5605407" y="3714750"/>
            <a:ext cx="1789228" cy="1789228"/>
            <a:chOff x="2153386" y="1789228"/>
            <a:chExt cx="1789228" cy="1789228"/>
          </a:xfrm>
        </p:grpSpPr>
        <p:sp>
          <p:nvSpPr>
            <p:cNvPr id="17" name="Triángulo isósceles 20"/>
            <p:cNvSpPr/>
            <p:nvPr/>
          </p:nvSpPr>
          <p:spPr>
            <a:xfrm rot="10800000">
              <a:off x="2153386" y="1789228"/>
              <a:ext cx="1789228" cy="1789228"/>
            </a:xfrm>
            <a:prstGeom prst="triangle">
              <a:avLst/>
            </a:prstGeom>
            <a:solidFill>
              <a:srgbClr val="FFFF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7500177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riángulo isósceles 8"/>
            <p:cNvSpPr/>
            <p:nvPr/>
          </p:nvSpPr>
          <p:spPr>
            <a:xfrm>
              <a:off x="2541814" y="1789228"/>
              <a:ext cx="953493" cy="894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kern="1200" dirty="0" smtClean="0">
                  <a:solidFill>
                    <a:schemeClr val="tx1"/>
                  </a:solidFill>
                  <a:latin typeface="+mn-lt"/>
                </a:rPr>
                <a:t>12 Compromisos</a:t>
              </a:r>
              <a:endParaRPr lang="es-CL" sz="1000" b="1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9" name="Agrupar 17"/>
          <p:cNvGrpSpPr/>
          <p:nvPr/>
        </p:nvGrpSpPr>
        <p:grpSpPr>
          <a:xfrm>
            <a:off x="6500021" y="3714750"/>
            <a:ext cx="1789228" cy="1789228"/>
            <a:chOff x="3048000" y="1789228"/>
            <a:chExt cx="1789228" cy="1789228"/>
          </a:xfrm>
        </p:grpSpPr>
        <p:sp>
          <p:nvSpPr>
            <p:cNvPr id="20" name="Triángulo isósceles 18"/>
            <p:cNvSpPr/>
            <p:nvPr/>
          </p:nvSpPr>
          <p:spPr>
            <a:xfrm>
              <a:off x="3048000" y="1789228"/>
              <a:ext cx="1789228" cy="178922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hueOff val="11250266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riángulo isósceles 10"/>
            <p:cNvSpPr/>
            <p:nvPr/>
          </p:nvSpPr>
          <p:spPr>
            <a:xfrm>
              <a:off x="3495306" y="2683842"/>
              <a:ext cx="989607" cy="894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dirty="0"/>
                <a:t>3</a:t>
              </a:r>
              <a:endParaRPr lang="es-CL" sz="1000" b="1" kern="1200" dirty="0" smtClean="0">
                <a:latin typeface="+mn-lt"/>
              </a:endParaRP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000" b="1" dirty="0" smtClean="0"/>
                <a:t>Modernización</a:t>
              </a:r>
              <a:r>
                <a:rPr lang="es-CL" sz="1000" b="1" kern="1200" dirty="0" smtClean="0">
                  <a:latin typeface="+mn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4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1660" y="1600201"/>
            <a:ext cx="6417911" cy="375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Constitución del </a:t>
            </a:r>
            <a:r>
              <a:rPr lang="es-ES" sz="2400" b="1" dirty="0"/>
              <a:t>Consejo Nacional de Participación Ciudadana</a:t>
            </a:r>
            <a:r>
              <a:rPr lang="es-ES" sz="2400" dirty="0"/>
              <a:t> y Fortalecimiento de la Sociedad Civil.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Fortalecimiento de los mecanismos de </a:t>
            </a:r>
            <a:r>
              <a:rPr lang="es-ES" sz="2400" b="1" dirty="0" smtClean="0"/>
              <a:t>participación ciudadana.</a:t>
            </a: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  <a:p>
            <a:pPr marL="0" indent="0">
              <a:buNone/>
            </a:pPr>
            <a:r>
              <a:rPr lang="es-ES" sz="2400" dirty="0"/>
              <a:t>Concurso de Datos Abiertos y Reutilización de Información pública (</a:t>
            </a:r>
            <a:r>
              <a:rPr lang="es-ES" sz="2400" dirty="0" err="1"/>
              <a:t>AbreCL</a:t>
            </a:r>
            <a:r>
              <a:rPr lang="es-ES" sz="2400" dirty="0"/>
              <a:t>).</a:t>
            </a: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01660" y="396325"/>
            <a:ext cx="6417911" cy="87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2800" b="1" spc="-150" dirty="0" smtClean="0"/>
              <a:t>Segundo Plan de Acción</a:t>
            </a:r>
          </a:p>
          <a:p>
            <a:pPr algn="l">
              <a:lnSpc>
                <a:spcPct val="80000"/>
              </a:lnSpc>
            </a:pPr>
            <a:r>
              <a:rPr lang="es-ES" sz="2800" spc="-150" dirty="0" smtClean="0"/>
              <a:t>Participación</a:t>
            </a:r>
            <a:endParaRPr lang="es-ES" sz="2800" spc="-150" dirty="0"/>
          </a:p>
        </p:txBody>
      </p:sp>
      <p:pic>
        <p:nvPicPr>
          <p:cNvPr id="5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Conector recto 6"/>
          <p:cNvCxnSpPr/>
          <p:nvPr/>
        </p:nvCxnSpPr>
        <p:spPr>
          <a:xfrm>
            <a:off x="1401659" y="2870755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401659" y="4318372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01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1660" y="1802930"/>
            <a:ext cx="6417911" cy="4276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Políticas de mejoramiento de </a:t>
            </a:r>
            <a:r>
              <a:rPr lang="es-ES" sz="2400" b="1" dirty="0" smtClean="0"/>
              <a:t>trámites y servicios</a:t>
            </a:r>
            <a:r>
              <a:rPr lang="es-ES" sz="2400" dirty="0" smtClean="0"/>
              <a:t> entregados a la ciudadanía.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Desarrollo </a:t>
            </a:r>
            <a:r>
              <a:rPr lang="es-ES" sz="2400" dirty="0"/>
              <a:t>de un modelo de gestión de archivos y gestión documental, para fortalecer el acceso a </a:t>
            </a:r>
            <a:r>
              <a:rPr lang="es-ES" sz="2400" b="1" dirty="0"/>
              <a:t>información pública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Portal de atención ciudadana de salud.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1401659" y="2816135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ítulo 1"/>
          <p:cNvSpPr txBox="1">
            <a:spLocks/>
          </p:cNvSpPr>
          <p:nvPr/>
        </p:nvSpPr>
        <p:spPr>
          <a:xfrm>
            <a:off x="1401660" y="396325"/>
            <a:ext cx="6417911" cy="872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s-ES" sz="2800" b="1" spc="-150" dirty="0"/>
              <a:t>Segundo Plan de Acción</a:t>
            </a:r>
          </a:p>
          <a:p>
            <a:pPr algn="l">
              <a:lnSpc>
                <a:spcPct val="80000"/>
              </a:lnSpc>
            </a:pPr>
            <a:r>
              <a:rPr lang="es-ES" sz="2800" spc="-150" dirty="0" smtClean="0"/>
              <a:t>Modernización</a:t>
            </a:r>
            <a:endParaRPr lang="es-ES" sz="2800" spc="-150" dirty="0"/>
          </a:p>
        </p:txBody>
      </p:sp>
      <p:pic>
        <p:nvPicPr>
          <p:cNvPr id="7" name="Shape 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1659" y="1"/>
            <a:ext cx="1314300" cy="13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hape 156"/>
          <p:cNvCxnSpPr/>
          <p:nvPr/>
        </p:nvCxnSpPr>
        <p:spPr>
          <a:xfrm>
            <a:off x="1401660" y="1268759"/>
            <a:ext cx="6417911" cy="0"/>
          </a:xfrm>
          <a:prstGeom prst="straightConnector1">
            <a:avLst/>
          </a:prstGeom>
          <a:noFill/>
          <a:ln w="9525" cap="flat">
            <a:solidFill>
              <a:srgbClr val="18223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Conector recto 8"/>
          <p:cNvCxnSpPr/>
          <p:nvPr/>
        </p:nvCxnSpPr>
        <p:spPr>
          <a:xfrm>
            <a:off x="1401660" y="4304083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401660" y="5129038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1401660" y="5129038"/>
            <a:ext cx="64179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869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302</Words>
  <Application>Microsoft Office PowerPoint</Application>
  <PresentationFormat>Presentación en pantalla (4:3)</PresentationFormat>
  <Paragraphs>73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Verdana</vt:lpstr>
      <vt:lpstr>Tema de Office</vt:lpstr>
      <vt:lpstr>Presentación de PowerPoint</vt:lpstr>
      <vt:lpstr>Alianza para el Gobierno Abierto</vt:lpstr>
      <vt:lpstr>Alianza para el Gobierno Abierto</vt:lpstr>
      <vt:lpstr>Gobierno Abierto para Chile</vt:lpstr>
      <vt:lpstr>Primer Plan de Acción de Chile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Minsegpres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 en OGP</dc:title>
  <dc:creator>Natalia Carfi</dc:creator>
  <cp:lastModifiedBy>Elena Mora</cp:lastModifiedBy>
  <cp:revision>56</cp:revision>
  <dcterms:created xsi:type="dcterms:W3CDTF">2015-04-28T12:28:59Z</dcterms:created>
  <dcterms:modified xsi:type="dcterms:W3CDTF">2015-05-04T22:49:35Z</dcterms:modified>
</cp:coreProperties>
</file>